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BA41"/>
    <a:srgbClr val="F2F2F2"/>
    <a:srgbClr val="247BA0"/>
    <a:srgbClr val="D9D9D9"/>
    <a:srgbClr val="404040"/>
    <a:srgbClr val="7F7F7F"/>
    <a:srgbClr val="E820DE"/>
    <a:srgbClr val="84C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80" d="100"/>
          <a:sy n="80" d="100"/>
        </p:scale>
        <p:origin x="1896" y="-11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xmlns=""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xmlns=""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xmlns=""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xmlns=""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xmlns=""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xmlns=""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xmlns=""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xmlns=""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xmlns=""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xmlns=""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xmlns=""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xmlns=""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xmlns=""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xmlns=""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xmlns=""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xmlns=""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xmlns=""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xmlns=""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xmlns=""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xmlns=""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xmlns=""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xmlns=""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xmlns=""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xmlns=""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xmlns=""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xmlns=""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xmlns=""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xmlns=""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xmlns=""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xmlns=""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xmlns=""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xmlns=""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xmlns=""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xmlns=""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xmlns=""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xmlns=""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xmlns=""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xmlns=""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xmlns=""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xmlns=""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xmlns=""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xmlns=""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xmlns=""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xmlns=""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xmlns=""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xmlns=""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xmlns=""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xmlns=""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xmlns=""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xmlns=""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xmlns=""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xmlns=""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xmlns=""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xmlns=""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xmlns=""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xmlns=""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a16="http://schemas.microsoft.com/office/drawing/2014/main" xmlns=""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xmlns=""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3125880"/>
            <a:ext cx="3219332" cy="369332"/>
            <a:chOff x="4484245" y="2506755"/>
            <a:chExt cx="3219332" cy="369332"/>
          </a:xfrm>
        </p:grpSpPr>
        <p:sp>
          <p:nvSpPr>
            <p:cNvPr id="19" name="TextBox 18">
              <a:extLst>
                <a:ext uri="{FF2B5EF4-FFF2-40B4-BE49-F238E27FC236}">
                  <a16:creationId xmlns:a16="http://schemas.microsoft.com/office/drawing/2014/main" xmlns=""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xmlns=""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3937551"/>
            <a:ext cx="3276026" cy="457200"/>
            <a:chOff x="4430273" y="4118526"/>
            <a:chExt cx="3276026" cy="457200"/>
          </a:xfrm>
        </p:grpSpPr>
        <p:pic>
          <p:nvPicPr>
            <p:cNvPr id="21" name="Picture 20">
              <a:extLst>
                <a:ext uri="{FF2B5EF4-FFF2-40B4-BE49-F238E27FC236}">
                  <a16:creationId xmlns:a16="http://schemas.microsoft.com/office/drawing/2014/main" xmlns=""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xmlns=""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a16="http://schemas.microsoft.com/office/drawing/2014/main" xmlns=""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xmlns=""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xmlns=""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xmlns=""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xmlns=""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xmlns=""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xmlns=""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xmlns=""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xmlns=""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xmlns=""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xmlns=""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xmlns=""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xmlns=""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xmlns=""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xmlns=""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xmlns=""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xmlns=""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xmlns=""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xmlns=""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xmlns=""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xmlns=""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xmlns=""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xmlns=""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xmlns=""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xmlns=""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xmlns=""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xmlns=""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xmlns=""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xmlns=""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xmlns=""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xmlns=""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xmlns=""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xmlns=""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xmlns=""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xmlns=""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xmlns=""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xmlns=""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xmlns=""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xmlns=""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xmlns=""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xmlns=""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xmlns=""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xmlns=""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xmlns=""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xmlns=""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xmlns=""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xmlns=""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xmlns=""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xmlns=""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xmlns=""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xmlns=""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xmlns=""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xmlns=""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xmlns=""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xmlns=""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xmlns=""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xmlns=""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xmlns=""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xmlns=""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xmlns=""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xmlns=""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xmlns=""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xmlns=""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xmlns=""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xmlns=""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xmlns=""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hyperlink" Target="http://cdmo.baruch.sc.edu/" TargetMode="Externa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270026" y="191166"/>
            <a:ext cx="2468880" cy="365760"/>
          </a:xfrm>
        </p:spPr>
        <p:txBody>
          <a:bodyPr/>
          <a:lstStyle/>
          <a:p>
            <a:r>
              <a:rPr dirty="0"/>
              <a:t>[ SEP 5 – SEP 9, 2017 ]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rPr dirty="0"/>
              <a:t>HURRICANE IRMA</a:t>
            </a:r>
          </a:p>
        </p:txBody>
      </p:sp>
      <p:sp>
        <p:nvSpPr>
          <p:cNvPr id="11" name="txt_dash_v1"/>
          <p:cNvSpPr>
            <a:spLocks noGrp="1"/>
          </p:cNvSpPr>
          <p:nvPr>
            <p:ph type="body" sz="quarter" idx="18" hasCustomPrompt="1"/>
          </p:nvPr>
        </p:nvSpPr>
        <p:spPr>
          <a:xfrm>
            <a:off x="605410" y="1474156"/>
            <a:ext cx="914400" cy="457200"/>
          </a:xfrm>
        </p:spPr>
        <p:txBody>
          <a:bodyPr/>
          <a:lstStyle/>
          <a:p>
            <a:r>
              <a:rPr/>
              <a:t>5</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smtClean="0"/>
              <a:t>Category</a:t>
            </a:r>
            <a:r>
              <a:rPr lang="en-US" dirty="0" smtClean="0"/>
              <a:t/>
            </a:r>
            <a:br>
              <a:rPr lang="en-US" dirty="0" smtClean="0"/>
            </a:br>
            <a:r>
              <a:rPr dirty="0" smtClean="0"/>
              <a:t>(</a:t>
            </a:r>
            <a:r>
              <a:rPr dirty="0"/>
              <a:t>catastrophic)</a:t>
            </a:r>
          </a:p>
        </p:txBody>
      </p:sp>
      <p:sp>
        <p:nvSpPr>
          <p:cNvPr id="13" name="txt_dash_v2"/>
          <p:cNvSpPr>
            <a:spLocks noGrp="1"/>
          </p:cNvSpPr>
          <p:nvPr>
            <p:ph type="body" sz="quarter" idx="19" hasCustomPrompt="1"/>
          </p:nvPr>
        </p:nvSpPr>
        <p:spPr>
          <a:xfrm>
            <a:off x="605410" y="2603154"/>
            <a:ext cx="914400" cy="457200"/>
          </a:xfrm>
        </p:spPr>
        <p:txBody>
          <a:bodyPr/>
          <a:lstStyle/>
          <a:p>
            <a:r>
              <a:rPr dirty="0"/>
              <a:t>2</a:t>
            </a:r>
          </a:p>
        </p:txBody>
      </p:sp>
      <p:sp>
        <p:nvSpPr>
          <p:cNvPr id="14" name="txt_dash_v2_desc"/>
          <p:cNvSpPr>
            <a:spLocks noGrp="1"/>
          </p:cNvSpPr>
          <p:nvPr>
            <p:ph type="body" sz="quarter" idx="23" hasCustomPrompt="1"/>
          </p:nvPr>
        </p:nvSpPr>
        <p:spPr>
          <a:xfrm>
            <a:off x="146304" y="2879596"/>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25.7</a:t>
            </a:r>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a:t>
            </a:r>
            <a:r>
              <a:rPr dirty="0" smtClean="0"/>
              <a:t>hour</a:t>
            </a:r>
            <a:r>
              <a:rPr lang="en-US" dirty="0" smtClean="0"/>
              <a:t/>
            </a:r>
            <a:br>
              <a:rPr lang="en-US" dirty="0" smtClean="0"/>
            </a:br>
            <a:r>
              <a:rPr dirty="0" smtClean="0"/>
              <a:t>of </a:t>
            </a:r>
            <a:r>
              <a:rPr dirty="0"/>
              <a:t>Max Wind Speed</a:t>
            </a:r>
          </a:p>
        </p:txBody>
      </p:sp>
      <p:sp>
        <p:nvSpPr>
          <p:cNvPr id="17" name="txt_dash_v4"/>
          <p:cNvSpPr>
            <a:spLocks noGrp="1"/>
          </p:cNvSpPr>
          <p:nvPr>
            <p:ph type="body" sz="quarter" idx="21" hasCustomPrompt="1"/>
          </p:nvPr>
        </p:nvSpPr>
        <p:spPr>
          <a:xfrm>
            <a:off x="606116" y="4635405"/>
            <a:ext cx="914400" cy="457200"/>
          </a:xfrm>
        </p:spPr>
        <p:txBody>
          <a:bodyPr/>
          <a:lstStyle/>
          <a:p>
            <a:r>
              <a:rPr dirty="0" smtClean="0"/>
              <a:t>1.</a:t>
            </a:r>
            <a:r>
              <a:rPr lang="en-US" dirty="0" smtClean="0"/>
              <a:t>1</a:t>
            </a:r>
            <a:endParaRPr dirty="0"/>
          </a:p>
        </p:txBody>
      </p:sp>
      <p:sp>
        <p:nvSpPr>
          <p:cNvPr id="18" name="txt_dash_v4_desc"/>
          <p:cNvSpPr>
            <a:spLocks noGrp="1"/>
          </p:cNvSpPr>
          <p:nvPr>
            <p:ph type="body" sz="quarter" idx="25" hasCustomPrompt="1"/>
          </p:nvPr>
        </p:nvSpPr>
        <p:spPr>
          <a:xfrm>
            <a:off x="145843" y="4910519"/>
            <a:ext cx="1828800" cy="548640"/>
          </a:xfrm>
        </p:spPr>
        <p:txBody>
          <a:bodyPr/>
          <a:lstStyle/>
          <a:p>
            <a:r>
              <a:rPr dirty="0"/>
              <a:t>Feet of Storm Surge*</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Irma at “</a:t>
            </a:r>
            <a:r>
              <a:rPr b="1" dirty="0" err="1"/>
              <a:t>Jobos</a:t>
            </a:r>
            <a:r>
              <a:rPr b="1" dirty="0"/>
              <a:t> Bay NERR</a:t>
            </a:r>
            <a:r>
              <a:rPr dirty="0"/>
              <a:t>”</a:t>
            </a:r>
          </a:p>
        </p:txBody>
      </p:sp>
      <p:sp>
        <p:nvSpPr>
          <p:cNvPr id="20" name="txt_storm_bkgd"/>
          <p:cNvSpPr>
            <a:spLocks noGrp="1"/>
          </p:cNvSpPr>
          <p:nvPr>
            <p:ph type="body" sz="quarter" idx="16" hasCustomPrompt="1"/>
          </p:nvPr>
        </p:nvSpPr>
        <p:spPr>
          <a:xfrm>
            <a:off x="0" y="7085500"/>
            <a:ext cx="7772400" cy="1554480"/>
          </a:xfrm>
        </p:spPr>
        <p:txBody>
          <a:bodyPr/>
          <a:lstStyle/>
          <a:p>
            <a:r>
              <a:rPr dirty="0"/>
              <a:t>Culebra, </a:t>
            </a:r>
            <a:r>
              <a:rPr dirty="0" err="1"/>
              <a:t>Vieques</a:t>
            </a:r>
            <a:r>
              <a:rPr dirty="0"/>
              <a:t>, and mainland Puerto Rico began to experience sustained tropical storm forced winds as the center of Irma approached on Sep. 7. Although the majority of the </a:t>
            </a:r>
            <a:r>
              <a:rPr dirty="0" err="1"/>
              <a:t>rainbands</a:t>
            </a:r>
            <a:r>
              <a:rPr dirty="0"/>
              <a:t> of the hurricane-affected Puerto Rico and the US Virgin Islands, the eyewall remained just north of mainland Puerto Rico. In general, most of mainland Puerto Rico only observed sustained tropical storm forced winds. </a:t>
            </a:r>
            <a:endParaRPr lang="en-US" dirty="0" smtClean="0"/>
          </a:p>
          <a:p>
            <a:r>
              <a:rPr dirty="0"/>
              <a:t>
The effects of Irma were observed at the</a:t>
            </a:r>
            <a:r>
              <a:rPr b="1" dirty="0"/>
              <a:t> </a:t>
            </a:r>
            <a:r>
              <a:rPr b="1" dirty="0" err="1"/>
              <a:t>Jobos</a:t>
            </a:r>
            <a:r>
              <a:rPr b="1" dirty="0"/>
              <a:t> Bay NERR (JBNERR) Research Reserve </a:t>
            </a:r>
            <a:r>
              <a:rPr dirty="0"/>
              <a:t>through the </a:t>
            </a:r>
            <a:r>
              <a:rPr b="1" dirty="0"/>
              <a:t>System-Wide Monitoring Program (SWMP)</a:t>
            </a:r>
            <a:r>
              <a:rPr dirty="0"/>
              <a:t>, which tracks short-term variability and long-term change of weather and water </a:t>
            </a:r>
            <a:r>
              <a:rPr dirty="0" smtClean="0"/>
              <a:t>quality</a:t>
            </a:r>
            <a:r>
              <a:rPr lang="en-US" dirty="0" smtClean="0"/>
              <a:t/>
            </a:r>
            <a:br>
              <a:rPr lang="en-US" dirty="0" smtClean="0"/>
            </a:br>
            <a:r>
              <a:rPr dirty="0" smtClean="0"/>
              <a:t>in </a:t>
            </a:r>
            <a:r>
              <a:rPr dirty="0"/>
              <a:t>the areas surrounding the southern coast of Puerto Rico.</a:t>
            </a:r>
          </a:p>
        </p:txBody>
      </p:sp>
      <p:sp>
        <p:nvSpPr>
          <p:cNvPr id="21" name="txt_data_src"/>
          <p:cNvSpPr>
            <a:spLocks noGrp="1"/>
          </p:cNvSpPr>
          <p:nvPr>
            <p:ph type="body" sz="quarter" idx="13" hasCustomPrompt="1"/>
          </p:nvPr>
        </p:nvSpPr>
        <p:spPr>
          <a:xfrm>
            <a:off x="4553689" y="9484188"/>
            <a:ext cx="3017520" cy="228600"/>
          </a:xfrm>
        </p:spPr>
        <p:txBody>
          <a:bodyPr/>
          <a:lstStyle/>
          <a:p>
            <a:r>
              <a:rPr dirty="0"/>
              <a:t>Data shown are based on the JBNERR weather monitoring site</a:t>
            </a:r>
          </a:p>
        </p:txBody>
      </p:sp>
      <p:sp>
        <p:nvSpPr>
          <p:cNvPr id="22" name="txt_date_update"/>
          <p:cNvSpPr>
            <a:spLocks noGrp="1"/>
          </p:cNvSpPr>
          <p:nvPr>
            <p:ph type="body" sz="quarter" idx="14" hasCustomPrompt="1"/>
          </p:nvPr>
        </p:nvSpPr>
        <p:spPr>
          <a:xfrm>
            <a:off x="5751934" y="9809632"/>
            <a:ext cx="1828800" cy="228600"/>
          </a:xfrm>
        </p:spPr>
        <p:txBody>
          <a:bodyPr/>
          <a:lstStyle/>
          <a:p>
            <a:r>
              <a:rPr dirty="0"/>
              <a:t>Created on May 31, 2022</a:t>
            </a: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
        <p:nvSpPr>
          <p:cNvPr id="24" name="txt_date_update"/>
          <p:cNvSpPr txBox="1">
            <a:spLocks/>
          </p:cNvSpPr>
          <p:nvPr/>
        </p:nvSpPr>
        <p:spPr>
          <a:xfrm>
            <a:off x="5386174" y="9644995"/>
            <a:ext cx="2194560" cy="228600"/>
          </a:xfrm>
          <a:prstGeom prst="rect">
            <a:avLst/>
          </a:prstGeom>
        </p:spPr>
        <p:txBody>
          <a:bodyPr lIns="0" rIns="0" anchor="ctr" anchorCtr="0">
            <a:noAutofit/>
          </a:bodyPr>
          <a:lstStyle>
            <a:lvl1pPr marL="0" indent="0" algn="r" defTabSz="777240" rtl="0" eaLnBrk="1" latinLnBrk="0" hangingPunct="1">
              <a:lnSpc>
                <a:spcPct val="90000"/>
              </a:lnSpc>
              <a:spcBef>
                <a:spcPts val="850"/>
              </a:spcBef>
              <a:buFontTx/>
              <a:buNone/>
              <a:defRPr sz="900" kern="1200">
                <a:solidFill>
                  <a:srgbClr val="7F7F7F"/>
                </a:solidFill>
                <a:latin typeface="+mn-lt"/>
                <a:ea typeface="+mn-ea"/>
                <a:cs typeface="+mn-cs"/>
              </a:defRPr>
            </a:lvl1pPr>
            <a:lvl2pPr marL="388620" indent="0" algn="l" defTabSz="777240" rtl="0" eaLnBrk="1" latinLnBrk="0" hangingPunct="1">
              <a:lnSpc>
                <a:spcPct val="90000"/>
              </a:lnSpc>
              <a:spcBef>
                <a:spcPts val="425"/>
              </a:spcBef>
              <a:buFontTx/>
              <a:buNone/>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smtClean="0"/>
              <a:t>*Data based </a:t>
            </a:r>
            <a:r>
              <a:rPr lang="en-US" dirty="0"/>
              <a:t>on the </a:t>
            </a:r>
            <a:r>
              <a:rPr lang="en-US" dirty="0" err="1"/>
              <a:t>Yabucoa</a:t>
            </a:r>
            <a:r>
              <a:rPr lang="en-US" dirty="0"/>
              <a:t> </a:t>
            </a:r>
            <a:r>
              <a:rPr lang="en-US" dirty="0" smtClean="0"/>
              <a:t>Harbor NOS site </a:t>
            </a:r>
            <a:endParaRPr lang="en-US" dirty="0"/>
          </a:p>
        </p:txBody>
      </p:sp>
      <p:sp>
        <p:nvSpPr>
          <p:cNvPr id="25" name="TextBox 24">
            <a:extLst>
              <a:ext uri="{FF2B5EF4-FFF2-40B4-BE49-F238E27FC236}">
                <a16:creationId xmlns:a16="http://schemas.microsoft.com/office/drawing/2014/main" xmlns="" id="{7F018FFE-5816-439D-93CF-A7D20407CB7B}"/>
              </a:ext>
            </a:extLst>
          </p:cNvPr>
          <p:cNvSpPr txBox="1"/>
          <p:nvPr/>
        </p:nvSpPr>
        <p:spPr>
          <a:xfrm>
            <a:off x="4245481" y="5214512"/>
            <a:ext cx="3406702" cy="246221"/>
          </a:xfrm>
          <a:prstGeom prst="rect">
            <a:avLst/>
          </a:prstGeom>
          <a:noFill/>
        </p:spPr>
        <p:txBody>
          <a:bodyPr wrap="none" rtlCol="0">
            <a:spAutoFit/>
          </a:bodyPr>
          <a:lstStyle/>
          <a:p>
            <a:r>
              <a:rPr lang="en-US" sz="1000" dirty="0">
                <a:solidFill>
                  <a:schemeClr val="bg1"/>
                </a:solidFill>
              </a:rPr>
              <a:t>Image Credit: </a:t>
            </a:r>
            <a:r>
              <a:rPr lang="en-US" sz="1000" dirty="0" smtClean="0">
                <a:solidFill>
                  <a:schemeClr val="bg1"/>
                </a:solidFill>
              </a:rPr>
              <a:t>NASA NOAA GOES, </a:t>
            </a:r>
            <a:r>
              <a:rPr lang="en-US" sz="1000" dirty="0">
                <a:solidFill>
                  <a:schemeClr val="bg1"/>
                </a:solidFill>
              </a:rPr>
              <a:t>taken on </a:t>
            </a:r>
            <a:r>
              <a:rPr lang="en-US" sz="1000" dirty="0" smtClean="0">
                <a:solidFill>
                  <a:schemeClr val="bg1"/>
                </a:solidFill>
              </a:rPr>
              <a:t>September 6, 2017</a:t>
            </a:r>
            <a:endParaRPr lang="en-US" sz="1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JBNERR</a:t>
            </a:r>
          </a:p>
        </p:txBody>
      </p:sp>
      <p:sp>
        <p:nvSpPr>
          <p:cNvPr id="3" name="txt_resrv_nerrs_desc"/>
          <p:cNvSpPr>
            <a:spLocks noGrp="1"/>
          </p:cNvSpPr>
          <p:nvPr>
            <p:ph type="body" sz="quarter" idx="11"/>
          </p:nvPr>
        </p:nvSpPr>
        <p:spPr>
          <a:xfrm>
            <a:off x="2701017" y="239484"/>
            <a:ext cx="5212080" cy="914400"/>
          </a:xfrm>
        </p:spPr>
        <p:txBody>
          <a:bodyPr/>
          <a:lstStyle/>
          <a:p>
            <a:r>
              <a:rPr dirty="0" err="1"/>
              <a:t>Jobos</a:t>
            </a:r>
            <a:r>
              <a:rPr dirty="0"/>
              <a:t> Bay NERR (JBNERR) is one of 30 sites in the National Estuarine </a:t>
            </a:r>
            <a:r>
              <a:rPr lang="en-US" dirty="0" smtClean="0"/>
              <a:t/>
            </a:r>
            <a:br>
              <a:rPr lang="en-US" dirty="0" smtClean="0"/>
            </a:br>
            <a:r>
              <a:rPr dirty="0" smtClean="0"/>
              <a:t>Research </a:t>
            </a:r>
            <a:r>
              <a:rPr dirty="0"/>
              <a:t>Reserve Systems (NERRS). Each site is a state-federal </a:t>
            </a:r>
            <a:r>
              <a:rPr lang="en-US" dirty="0" smtClean="0"/>
              <a:t/>
            </a:r>
            <a:br>
              <a:rPr lang="en-US" dirty="0" smtClean="0"/>
            </a:br>
            <a:r>
              <a:rPr dirty="0" smtClean="0"/>
              <a:t>partnership </a:t>
            </a:r>
            <a:r>
              <a:rPr dirty="0"/>
              <a:t>that combines research, monitoring, and education to </a:t>
            </a:r>
            <a:r>
              <a:rPr lang="en-US" dirty="0" smtClean="0"/>
              <a:t/>
            </a:r>
            <a:br>
              <a:rPr lang="en-US" dirty="0" smtClean="0"/>
            </a:br>
            <a:r>
              <a:rPr dirty="0" smtClean="0"/>
              <a:t>advance </a:t>
            </a:r>
            <a:r>
              <a:rPr dirty="0"/>
              <a:t>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JBNERR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dirty="0"/>
              <a:t>JBNERR operates a weather station located at </a:t>
            </a:r>
            <a:r>
              <a:rPr dirty="0" err="1"/>
              <a:t>Jobos</a:t>
            </a:r>
            <a:r>
              <a:rPr dirty="0"/>
              <a:t> Bay (JB) and maintains four continuous, long-term water quality stations including Station 9, Station 10, </a:t>
            </a:r>
            <a:r>
              <a:rPr lang="en-US" dirty="0" smtClean="0"/>
              <a:t/>
            </a:r>
            <a:br>
              <a:rPr lang="en-US" dirty="0" smtClean="0"/>
            </a:br>
            <a:r>
              <a:rPr dirty="0" smtClean="0"/>
              <a:t>Station </a:t>
            </a:r>
            <a:r>
              <a:rPr dirty="0"/>
              <a:t>19, and Station 20. 
JBNERR is part of the SWMP. As Hurricane Irma approached Puerto Rico, JBNERR monitored the </a:t>
            </a:r>
            <a:r>
              <a:rPr lang="en-US" dirty="0" smtClean="0"/>
              <a:t/>
            </a:r>
            <a:br>
              <a:rPr lang="en-US" dirty="0" smtClean="0"/>
            </a:br>
            <a:r>
              <a:rPr dirty="0" smtClean="0"/>
              <a:t>weather </a:t>
            </a:r>
            <a:r>
              <a:rPr dirty="0"/>
              <a:t>and water quality, collecting data every 15 minutes for the following parameters: air temperature, relative humidity, atmospheric pressure, rainfall, wind speed and direction, water temperature, depth, salinity, dissolved oxygen, turbidity, and </a:t>
            </a:r>
            <a:r>
              <a:rPr dirty="0" err="1"/>
              <a:t>pH.</a:t>
            </a:r>
            <a:endParaRPr dirty="0"/>
          </a:p>
        </p:txBody>
      </p:sp>
      <p:pic>
        <p:nvPicPr>
          <p:cNvPr id="6" name="img_resrv_map"/>
          <p:cNvPicPr>
            <a:picLocks noGrp="1"/>
          </p:cNvPicPr>
          <p:nvPr>
            <p:ph type="pic" sz="quarter" idx="14"/>
          </p:nvPr>
        </p:nvPicPr>
        <p:blipFill>
          <a:blip r:embed="rId2" cstate="print"/>
          <a:stretch>
            <a:fillRect/>
          </a:stretch>
        </p:blipFill>
        <p:spPr>
          <a:xfrm>
            <a:off x="4113071" y="6856725"/>
            <a:ext cx="3657600" cy="3200400"/>
          </a:xfrm>
          <a:prstGeom prst="rect">
            <a:avLst/>
          </a:prstGeom>
        </p:spPr>
      </p:pic>
      <p:sp>
        <p:nvSpPr>
          <p:cNvPr id="7" name="TextBox 35">
            <a:extLst>
              <a:ext uri="{FF2B5EF4-FFF2-40B4-BE49-F238E27FC236}">
                <a16:creationId xmlns:a16="http://schemas.microsoft.com/office/drawing/2014/main" xmlns="" id="{F3115CD5-F86F-42D6-9FE6-53EAB11A26E0}"/>
              </a:ext>
            </a:extLst>
          </p:cNvPr>
          <p:cNvSpPr txBox="1"/>
          <p:nvPr/>
        </p:nvSpPr>
        <p:spPr>
          <a:xfrm>
            <a:off x="2616501" y="6551400"/>
            <a:ext cx="636713"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smtClean="0">
                <a:solidFill>
                  <a:schemeClr val="bg1"/>
                </a:solidFill>
                <a:latin typeface="Segoe UI Semibold" panose="020B0702040204020203" pitchFamily="34" charset="0"/>
                <a:cs typeface="Segoe UI Semibold" panose="020B0702040204020203" pitchFamily="34" charset="0"/>
              </a:rPr>
              <a:t>JBNERR</a:t>
            </a:r>
            <a:endParaRPr lang="en-US" sz="1000" dirty="0">
              <a:solidFill>
                <a:schemeClr val="bg1"/>
              </a:solidFill>
              <a:latin typeface="Segoe UI Semibold" panose="020B0702040204020203" pitchFamily="34" charset="0"/>
              <a:cs typeface="Segoe UI Semibold" panose="020B0702040204020203" pitchFamily="34" charset="0"/>
            </a:endParaRPr>
          </a:p>
        </p:txBody>
      </p:sp>
      <p:sp>
        <p:nvSpPr>
          <p:cNvPr id="8" name="Oval 7">
            <a:extLst>
              <a:ext uri="{FF2B5EF4-FFF2-40B4-BE49-F238E27FC236}">
                <a16:creationId xmlns:a16="http://schemas.microsoft.com/office/drawing/2014/main" xmlns="" id="{3E62E061-2A7F-4E35-97F3-6F9CF92EE940}"/>
              </a:ext>
            </a:extLst>
          </p:cNvPr>
          <p:cNvSpPr/>
          <p:nvPr/>
        </p:nvSpPr>
        <p:spPr>
          <a:xfrm>
            <a:off x="2433621" y="6614741"/>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2"/>
          </a:p>
        </p:txBody>
      </p:sp>
      <p:grpSp>
        <p:nvGrpSpPr>
          <p:cNvPr id="9" name="Group 8">
            <a:extLst>
              <a:ext uri="{FF2B5EF4-FFF2-40B4-BE49-F238E27FC236}">
                <a16:creationId xmlns:a16="http://schemas.microsoft.com/office/drawing/2014/main" xmlns="" id="{36F66ED5-4FC8-4192-9B2B-2C38F1C9FDAA}"/>
              </a:ext>
            </a:extLst>
          </p:cNvPr>
          <p:cNvGrpSpPr/>
          <p:nvPr/>
        </p:nvGrpSpPr>
        <p:grpSpPr>
          <a:xfrm>
            <a:off x="2020009" y="4086301"/>
            <a:ext cx="1742235" cy="1067214"/>
            <a:chOff x="1953547" y="4249834"/>
            <a:chExt cx="1742235" cy="1067214"/>
          </a:xfrm>
        </p:grpSpPr>
        <p:sp>
          <p:nvSpPr>
            <p:cNvPr id="10" name="TextBox 9">
              <a:extLst>
                <a:ext uri="{FF2B5EF4-FFF2-40B4-BE49-F238E27FC236}">
                  <a16:creationId xmlns:a16="http://schemas.microsoft.com/office/drawing/2014/main" xmlns="" id="{E16FC095-9260-4C78-AF2B-6B090AC8ED7D}"/>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11" name="Picture 10" descr="A picture containing text, plant, leaf&#10;&#10;Description automatically generated">
              <a:extLst>
                <a:ext uri="{FF2B5EF4-FFF2-40B4-BE49-F238E27FC236}">
                  <a16:creationId xmlns:a16="http://schemas.microsoft.com/office/drawing/2014/main" xmlns="" id="{213A2F87-AE85-409B-B240-EC8D2A8A4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2" name="Straight Arrow Connector 11">
              <a:extLst>
                <a:ext uri="{FF2B5EF4-FFF2-40B4-BE49-F238E27FC236}">
                  <a16:creationId xmlns:a16="http://schemas.microsoft.com/office/drawing/2014/main" xmlns="" id="{DE1C700E-C259-499A-AB05-B7032434F875}"/>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xmlns="" id="{BE0B2E3F-6EDF-4BE0-B911-F0DFDCBB6212}"/>
              </a:ext>
            </a:extLst>
          </p:cNvPr>
          <p:cNvGrpSpPr/>
          <p:nvPr/>
        </p:nvGrpSpPr>
        <p:grpSpPr>
          <a:xfrm>
            <a:off x="6691120" y="6925927"/>
            <a:ext cx="1079118" cy="584549"/>
            <a:chOff x="642659" y="8278477"/>
            <a:chExt cx="1079118" cy="584549"/>
          </a:xfrm>
        </p:grpSpPr>
        <p:grpSp>
          <p:nvGrpSpPr>
            <p:cNvPr id="14" name="Group 13">
              <a:extLst>
                <a:ext uri="{FF2B5EF4-FFF2-40B4-BE49-F238E27FC236}">
                  <a16:creationId xmlns:a16="http://schemas.microsoft.com/office/drawing/2014/main" xmlns="" id="{B953BA32-5920-43CE-8F3F-3489DC8D9013}"/>
                </a:ext>
              </a:extLst>
            </p:cNvPr>
            <p:cNvGrpSpPr/>
            <p:nvPr/>
          </p:nvGrpSpPr>
          <p:grpSpPr>
            <a:xfrm>
              <a:off x="644071" y="8278477"/>
              <a:ext cx="1077706" cy="584549"/>
              <a:chOff x="6576245" y="2439691"/>
              <a:chExt cx="1077706" cy="584549"/>
            </a:xfrm>
          </p:grpSpPr>
          <p:sp>
            <p:nvSpPr>
              <p:cNvPr id="16" name="TextBox 15">
                <a:extLst>
                  <a:ext uri="{FF2B5EF4-FFF2-40B4-BE49-F238E27FC236}">
                    <a16:creationId xmlns:a16="http://schemas.microsoft.com/office/drawing/2014/main" xmlns="" id="{2C0974E5-1BC9-40F7-8E93-974C0DAE1FDF}"/>
                  </a:ext>
                </a:extLst>
              </p:cNvPr>
              <p:cNvSpPr txBox="1"/>
              <p:nvPr/>
            </p:nvSpPr>
            <p:spPr>
              <a:xfrm>
                <a:off x="6729973" y="2439691"/>
                <a:ext cx="878446" cy="246221"/>
              </a:xfrm>
              <a:prstGeom prst="rect">
                <a:avLst/>
              </a:prstGeom>
              <a:noFill/>
            </p:spPr>
            <p:txBody>
              <a:bodyPr wrap="square" lIns="0" rIns="0" rtlCol="0">
                <a:spAutoFit/>
              </a:bodyPr>
              <a:lstStyle/>
              <a:p>
                <a:r>
                  <a:rPr lang="en-US" sz="1000" dirty="0">
                    <a:solidFill>
                      <a:srgbClr val="404040"/>
                    </a:solidFill>
                    <a:cs typeface="Arial" panose="020B0604020202020204" pitchFamily="34" charset="0"/>
                  </a:rPr>
                  <a:t>Weather Station</a:t>
                </a:r>
              </a:p>
            </p:txBody>
          </p:sp>
          <p:sp>
            <p:nvSpPr>
              <p:cNvPr id="17" name="TextBox 16">
                <a:extLst>
                  <a:ext uri="{FF2B5EF4-FFF2-40B4-BE49-F238E27FC236}">
                    <a16:creationId xmlns:a16="http://schemas.microsoft.com/office/drawing/2014/main" xmlns="" id="{16555894-2052-4629-AC8C-51D09A69981E}"/>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18" name="Oval 17">
                <a:extLst>
                  <a:ext uri="{FF2B5EF4-FFF2-40B4-BE49-F238E27FC236}">
                    <a16:creationId xmlns:a16="http://schemas.microsoft.com/office/drawing/2014/main" xmlns="" id="{A32D740E-4FA0-4A82-9673-5DA7D594BB81}"/>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15" name="Oval 14">
              <a:extLst>
                <a:ext uri="{FF2B5EF4-FFF2-40B4-BE49-F238E27FC236}">
                  <a16:creationId xmlns:a16="http://schemas.microsoft.com/office/drawing/2014/main" xmlns="" id="{7319A49C-C8E3-43D0-85D3-796A994356CE}"/>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Irma made its third landfall on the island of Virgin Gorda in the British Virgin Islands Sep. 6 as a Category 5 hurricane. The eye of Irma tracked about 50 n mi to the north of the northern shore of Puerto Rico and the Dominican Republic from Sep. 6 to Sep. 7.</a:t>
            </a:r>
          </a:p>
        </p:txBody>
      </p:sp>
      <p:sp>
        <p:nvSpPr>
          <p:cNvPr id="3" name="txt_ei_human_health_safety"/>
          <p:cNvSpPr>
            <a:spLocks noGrp="1"/>
          </p:cNvSpPr>
          <p:nvPr>
            <p:ph type="body" sz="quarter" idx="14"/>
          </p:nvPr>
        </p:nvSpPr>
        <p:spPr>
          <a:xfrm>
            <a:off x="4981128" y="951484"/>
            <a:ext cx="2743200" cy="1463040"/>
          </a:xfrm>
        </p:spPr>
        <p:txBody>
          <a:bodyPr/>
          <a:lstStyle/>
          <a:p>
            <a:r>
              <a:rPr/>
              <a:t>Heavy rains caused widespread power outages and minor damage to homes and businesses.
Weak structures on the island collapsed and numerous trees were uprooted. 
There was also a near-total loss of electricity and water supply for several days. 
Three indirect deaths occurred in Puerto Rico from Hurricane Irma.</a:t>
            </a:r>
          </a:p>
        </p:txBody>
      </p:sp>
      <p:sp>
        <p:nvSpPr>
          <p:cNvPr id="4" name="txt_ei_economic_losses"/>
          <p:cNvSpPr>
            <a:spLocks noGrp="1"/>
          </p:cNvSpPr>
          <p:nvPr>
            <p:ph type="body" sz="quarter" idx="15"/>
          </p:nvPr>
        </p:nvSpPr>
        <p:spPr>
          <a:xfrm>
            <a:off x="4978966" y="3468618"/>
            <a:ext cx="2743200" cy="1188720"/>
          </a:xfrm>
        </p:spPr>
        <p:txBody>
          <a:bodyPr/>
          <a:lstStyle/>
          <a:p>
            <a:r>
              <a:rPr dirty="0"/>
              <a:t>Irma caused more than an estimated $700 million in damage.</a:t>
            </a:r>
          </a:p>
        </p:txBody>
      </p:sp>
      <p:sp>
        <p:nvSpPr>
          <p:cNvPr id="5" name="txt_ei_ecosystem_impacts"/>
          <p:cNvSpPr>
            <a:spLocks noGrp="1"/>
          </p:cNvSpPr>
          <p:nvPr>
            <p:ph type="body" sz="quarter" idx="16"/>
          </p:nvPr>
        </p:nvSpPr>
        <p:spPr>
          <a:xfrm>
            <a:off x="4978966" y="4369581"/>
            <a:ext cx="2743200" cy="1645920"/>
          </a:xfrm>
        </p:spPr>
        <p:txBody>
          <a:bodyPr/>
          <a:lstStyle/>
          <a:p>
            <a:r>
              <a:rPr dirty="0"/>
              <a:t>Aquatic life (i.e., oysters, crabs, lobster, fish, aquatic plants, phytoplankton) rely on specific levels of salinity and dissolved oxygen to thrive and survive. Significant drops in salinity levels and dramatic changes to the typical diurnal variation of dissolved oxygen can potentially stress organisms. However, the water quality in the reserve was minimally impacted by Irma.</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Irma: 9/5/2017 - 9/9/2017</a:t>
            </a:r>
          </a:p>
        </p:txBody>
      </p:sp>
      <p:sp>
        <p:nvSpPr>
          <p:cNvPr id="7" name="txt_weather_co_box"/>
          <p:cNvSpPr>
            <a:spLocks noGrp="1"/>
          </p:cNvSpPr>
          <p:nvPr>
            <p:ph type="body" sz="quarter" idx="12"/>
          </p:nvPr>
        </p:nvSpPr>
        <p:spPr>
          <a:xfrm>
            <a:off x="6225679" y="7328628"/>
            <a:ext cx="1417320" cy="2240280"/>
          </a:xfrm>
        </p:spPr>
        <p:txBody>
          <a:bodyPr/>
          <a:lstStyle/>
          <a:p>
            <a:r>
              <a:rPr dirty="0"/>
              <a:t>The highest local rainfall and wind measurements were recorded as Irma approached north of the mainland island </a:t>
            </a:r>
            <a:endParaRPr lang="en-US" dirty="0" smtClean="0"/>
          </a:p>
          <a:p>
            <a:r>
              <a:rPr dirty="0" smtClean="0"/>
              <a:t>on </a:t>
            </a:r>
            <a:r>
              <a:rPr dirty="0"/>
              <a:t>Sep. </a:t>
            </a:r>
            <a:r>
              <a:rPr dirty="0" smtClean="0"/>
              <a:t>6.</a:t>
            </a:r>
            <a:endParaRPr dirty="0"/>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sp>
        <p:nvSpPr>
          <p:cNvPr id="9" name="Star: 4 Points 20">
            <a:extLst>
              <a:ext uri="{FF2B5EF4-FFF2-40B4-BE49-F238E27FC236}">
                <a16:creationId xmlns:a16="http://schemas.microsoft.com/office/drawing/2014/main" xmlns="" id="{7DA4867C-9A86-4385-894F-EE6958687663}"/>
              </a:ext>
            </a:extLst>
          </p:cNvPr>
          <p:cNvSpPr/>
          <p:nvPr/>
        </p:nvSpPr>
        <p:spPr>
          <a:xfrm>
            <a:off x="3093885" y="3392041"/>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CC8114BC-F575-445E-B53D-763F1B094717}"/>
              </a:ext>
            </a:extLst>
          </p:cNvPr>
          <p:cNvSpPr txBox="1"/>
          <p:nvPr/>
        </p:nvSpPr>
        <p:spPr>
          <a:xfrm>
            <a:off x="2595613" y="3500808"/>
            <a:ext cx="731520" cy="461665"/>
          </a:xfrm>
          <a:prstGeom prst="rect">
            <a:avLst/>
          </a:prstGeom>
          <a:noFill/>
        </p:spPr>
        <p:txBody>
          <a:bodyPr wrap="square" rtlCol="0">
            <a:spAutoFit/>
          </a:bodyPr>
          <a:lstStyle/>
          <a:p>
            <a:r>
              <a:rPr lang="en-US" sz="1200" b="1" dirty="0" smtClean="0">
                <a:solidFill>
                  <a:srgbClr val="247BA0"/>
                </a:solidFill>
              </a:rPr>
              <a:t>JBNERR</a:t>
            </a:r>
            <a:endParaRPr lang="en-US" sz="1200" b="1" dirty="0">
              <a:solidFill>
                <a:srgbClr val="247BA0"/>
              </a:solidFill>
            </a:endParaRPr>
          </a:p>
        </p:txBody>
      </p:sp>
      <p:sp>
        <p:nvSpPr>
          <p:cNvPr id="11" name="TextBox 10">
            <a:extLst>
              <a:ext uri="{FF2B5EF4-FFF2-40B4-BE49-F238E27FC236}">
                <a16:creationId xmlns:a16="http://schemas.microsoft.com/office/drawing/2014/main" xmlns="" id="{593537BC-FF20-431E-8D3E-D08BEF6703E4}"/>
              </a:ext>
            </a:extLst>
          </p:cNvPr>
          <p:cNvSpPr txBox="1"/>
          <p:nvPr/>
        </p:nvSpPr>
        <p:spPr>
          <a:xfrm>
            <a:off x="599145" y="3875020"/>
            <a:ext cx="1996468" cy="1177402"/>
          </a:xfrm>
          <a:prstGeom prst="rect">
            <a:avLst/>
          </a:prstGeom>
          <a:solidFill>
            <a:srgbClr val="01071D">
              <a:alpha val="49804"/>
            </a:srgbClr>
          </a:solidFill>
          <a:ln>
            <a:noFill/>
          </a:ln>
        </p:spPr>
        <p:txBody>
          <a:bodyPr wrap="square" rtlCol="0" anchor="ctr" anchorCtr="0">
            <a:noAutofit/>
          </a:bodyPr>
          <a:lstStyle/>
          <a:p>
            <a:r>
              <a:rPr lang="en-US" sz="1000" i="1" dirty="0" smtClean="0">
                <a:solidFill>
                  <a:schemeClr val="bg1"/>
                </a:solidFill>
              </a:rPr>
              <a:t>Irma was Category 5 as it passed north of mainland </a:t>
            </a:r>
            <a:r>
              <a:rPr lang="en-US" sz="1000" i="1" dirty="0">
                <a:solidFill>
                  <a:schemeClr val="bg1"/>
                </a:solidFill>
              </a:rPr>
              <a:t>Puerto Rico. Even though Puerto </a:t>
            </a:r>
            <a:r>
              <a:rPr lang="en-US" sz="1000" i="1" dirty="0" smtClean="0">
                <a:solidFill>
                  <a:schemeClr val="bg1"/>
                </a:solidFill>
              </a:rPr>
              <a:t>Rico and the reserve </a:t>
            </a:r>
            <a:r>
              <a:rPr lang="en-US" sz="1000" i="1" dirty="0">
                <a:solidFill>
                  <a:schemeClr val="bg1"/>
                </a:solidFill>
              </a:rPr>
              <a:t>did not experience a direct hit from </a:t>
            </a:r>
            <a:r>
              <a:rPr lang="en-US" sz="1000" i="1" dirty="0" smtClean="0">
                <a:solidFill>
                  <a:schemeClr val="bg1"/>
                </a:solidFill>
              </a:rPr>
              <a:t>Irma, weather impacts were still felt from rain, wind, and storm surge.</a:t>
            </a:r>
            <a:endParaRPr lang="en-US" sz="1000" i="1" dirty="0">
              <a:solidFill>
                <a:schemeClr val="bg1"/>
              </a:solidFill>
            </a:endParaRPr>
          </a:p>
        </p:txBody>
      </p:sp>
      <p:sp>
        <p:nvSpPr>
          <p:cNvPr id="12" name="TextBox 11">
            <a:extLst>
              <a:ext uri="{FF2B5EF4-FFF2-40B4-BE49-F238E27FC236}">
                <a16:creationId xmlns:a16="http://schemas.microsoft.com/office/drawing/2014/main" xmlns="" id="{3EA7A9AD-B0AA-4167-8614-213E3F3CFAB9}"/>
              </a:ext>
            </a:extLst>
          </p:cNvPr>
          <p:cNvSpPr txBox="1"/>
          <p:nvPr/>
        </p:nvSpPr>
        <p:spPr>
          <a:xfrm>
            <a:off x="1143000" y="1812862"/>
            <a:ext cx="3017520" cy="215444"/>
          </a:xfrm>
          <a:prstGeom prst="rect">
            <a:avLst/>
          </a:prstGeom>
          <a:solidFill>
            <a:srgbClr val="E7E6E6">
              <a:alpha val="50196"/>
            </a:srgbClr>
          </a:solid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graphicFrame>
        <p:nvGraphicFramePr>
          <p:cNvPr id="13" name="Table 32">
            <a:extLst>
              <a:ext uri="{FF2B5EF4-FFF2-40B4-BE49-F238E27FC236}">
                <a16:creationId xmlns:a16="http://schemas.microsoft.com/office/drawing/2014/main" xmlns="" id="{1CE0B5FA-1F0D-42F4-A2C3-B8833D19B29B}"/>
              </a:ext>
            </a:extLst>
          </p:cNvPr>
          <p:cNvGraphicFramePr>
            <a:graphicFrameLocks noGrp="1"/>
          </p:cNvGraphicFramePr>
          <p:nvPr>
            <p:extLst>
              <p:ext uri="{D42A27DB-BD31-4B8C-83A1-F6EECF244321}">
                <p14:modId xmlns:p14="http://schemas.microsoft.com/office/powerpoint/2010/main" val="3490192523"/>
              </p:ext>
            </p:extLst>
          </p:nvPr>
        </p:nvGraphicFramePr>
        <p:xfrm>
          <a:off x="218173" y="7320833"/>
          <a:ext cx="5943552" cy="224028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xmlns="" val="886900834"/>
                    </a:ext>
                  </a:extLst>
                </a:gridCol>
                <a:gridCol w="1097280">
                  <a:extLst>
                    <a:ext uri="{9D8B030D-6E8A-4147-A177-3AD203B41FA5}">
                      <a16:colId xmlns:a16="http://schemas.microsoft.com/office/drawing/2014/main" xmlns="" val="2866511701"/>
                    </a:ext>
                  </a:extLst>
                </a:gridCol>
                <a:gridCol w="914388">
                  <a:extLst>
                    <a:ext uri="{9D8B030D-6E8A-4147-A177-3AD203B41FA5}">
                      <a16:colId xmlns:a16="http://schemas.microsoft.com/office/drawing/2014/main" xmlns="" val="1258199888"/>
                    </a:ext>
                  </a:extLst>
                </a:gridCol>
                <a:gridCol w="914388">
                  <a:extLst>
                    <a:ext uri="{9D8B030D-6E8A-4147-A177-3AD203B41FA5}">
                      <a16:colId xmlns:a16="http://schemas.microsoft.com/office/drawing/2014/main" xmlns="" val="4185574784"/>
                    </a:ext>
                  </a:extLst>
                </a:gridCol>
                <a:gridCol w="914388">
                  <a:extLst>
                    <a:ext uri="{9D8B030D-6E8A-4147-A177-3AD203B41FA5}">
                      <a16:colId xmlns:a16="http://schemas.microsoft.com/office/drawing/2014/main" xmlns="" val="3524960884"/>
                    </a:ext>
                  </a:extLst>
                </a:gridCol>
                <a:gridCol w="914388">
                  <a:extLst>
                    <a:ext uri="{9D8B030D-6E8A-4147-A177-3AD203B41FA5}">
                      <a16:colId xmlns:a16="http://schemas.microsoft.com/office/drawing/2014/main" xmlns="" val="1048151436"/>
                    </a:ext>
                  </a:extLst>
                </a:gridCol>
              </a:tblGrid>
              <a:tr h="592040">
                <a:tc>
                  <a:txBody>
                    <a:bodyPr/>
                    <a:lstStyle/>
                    <a:p>
                      <a:pPr algn="ctr" fontAlgn="ctr"/>
                      <a:r>
                        <a:rPr lang="en-US" sz="1000" b="1" i="0" u="none" strike="noStrike" dirty="0">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Total Precipitation </a:t>
                      </a:r>
                      <a:endParaRPr lang="en-US" sz="1000" b="1" i="0" u="none" strike="noStrike" dirty="0" smtClean="0">
                        <a:solidFill>
                          <a:srgbClr val="FFFFFF"/>
                        </a:solidFill>
                        <a:effectLst/>
                        <a:latin typeface="Calibri" panose="020F0502020204030204" pitchFamily="34" charset="0"/>
                      </a:endParaRPr>
                    </a:p>
                    <a:p>
                      <a:pPr algn="ctr" fontAlgn="ctr"/>
                      <a:r>
                        <a:rPr lang="en-US" sz="1000" b="1" i="0" u="none" strike="noStrike" dirty="0" smtClean="0">
                          <a:solidFill>
                            <a:srgbClr val="FFFFFF"/>
                          </a:solidFill>
                          <a:effectLst/>
                          <a:latin typeface="Calibri" panose="020F0502020204030204" pitchFamily="34" charset="0"/>
                        </a:rPr>
                        <a:t>(</a:t>
                      </a:r>
                      <a:r>
                        <a:rPr lang="en-US" sz="1000" b="1" i="0" u="none" strike="noStrike" dirty="0">
                          <a:solidFill>
                            <a:srgbClr val="FFFFFF"/>
                          </a:solidFill>
                          <a:effectLst/>
                          <a:latin typeface="Calibri" panose="020F0502020204030204" pitchFamily="34" charset="0"/>
                        </a:rPr>
                        <a:t>in)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Average Precipitation Intensity (in)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Max </a:t>
                      </a:r>
                      <a:endParaRPr lang="en-US" sz="1000" b="1" i="0" u="none" strike="noStrike" dirty="0" smtClean="0">
                        <a:solidFill>
                          <a:srgbClr val="FFFFFF"/>
                        </a:solidFill>
                        <a:effectLst/>
                        <a:latin typeface="Calibri" panose="020F0502020204030204" pitchFamily="34" charset="0"/>
                      </a:endParaRPr>
                    </a:p>
                    <a:p>
                      <a:pPr algn="ctr" fontAlgn="ctr"/>
                      <a:r>
                        <a:rPr lang="en-US" sz="1000" b="1" i="0" u="none" strike="noStrike" dirty="0" smtClean="0">
                          <a:solidFill>
                            <a:srgbClr val="FFFFFF"/>
                          </a:solidFill>
                          <a:effectLst/>
                          <a:latin typeface="Calibri" panose="020F0502020204030204" pitchFamily="34" charset="0"/>
                        </a:rPr>
                        <a:t>Wind </a:t>
                      </a:r>
                      <a:r>
                        <a:rPr lang="en-US" sz="1000" b="1" i="0" u="none" strike="noStrike" dirty="0">
                          <a:solidFill>
                            <a:srgbClr val="FFFFFF"/>
                          </a:solidFill>
                          <a:effectLst/>
                          <a:latin typeface="Calibri" panose="020F0502020204030204" pitchFamily="34" charset="0"/>
                        </a:rPr>
                        <a:t>Speed (mph)</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dirty="0">
                          <a:solidFill>
                            <a:srgbClr val="FFFFFF"/>
                          </a:solidFill>
                          <a:effectLst/>
                          <a:latin typeface="Calibri" panose="020F0502020204030204" pitchFamily="34" charset="0"/>
                        </a:rPr>
                        <a:t>Average </a:t>
                      </a:r>
                      <a:endParaRPr lang="en-US" sz="1000" b="1" i="0" u="none" strike="noStrike" dirty="0" smtClean="0">
                        <a:solidFill>
                          <a:srgbClr val="FFFFFF"/>
                        </a:solidFill>
                        <a:effectLst/>
                        <a:latin typeface="Calibri" panose="020F0502020204030204" pitchFamily="34" charset="0"/>
                      </a:endParaRPr>
                    </a:p>
                    <a:p>
                      <a:pPr algn="ctr" fontAlgn="ctr"/>
                      <a:r>
                        <a:rPr lang="en-US" sz="1000" b="1" i="0" u="none" strike="noStrike" dirty="0" smtClean="0">
                          <a:solidFill>
                            <a:srgbClr val="FFFFFF"/>
                          </a:solidFill>
                          <a:effectLst/>
                          <a:latin typeface="Calibri" panose="020F0502020204030204" pitchFamily="34" charset="0"/>
                        </a:rPr>
                        <a:t>Wind </a:t>
                      </a:r>
                      <a:r>
                        <a:rPr lang="en-US" sz="1000" b="1" i="0" u="none" strike="noStrike" dirty="0">
                          <a:solidFill>
                            <a:srgbClr val="FFFFFF"/>
                          </a:solidFill>
                          <a:effectLst/>
                          <a:latin typeface="Calibri" panose="020F0502020204030204" pitchFamily="34" charset="0"/>
                        </a:rPr>
                        <a:t>Speed (mph)</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xmlns="" val="3165179243"/>
                  </a:ext>
                </a:extLst>
              </a:tr>
              <a:tr h="329648">
                <a:tc>
                  <a:txBody>
                    <a:bodyPr/>
                    <a:lstStyle/>
                    <a:p>
                      <a:pPr algn="ctr" fontAlgn="ctr"/>
                      <a:r>
                        <a:rPr lang="en-US" sz="1000" b="0" i="0" u="none" strike="noStrike" dirty="0" err="1">
                          <a:solidFill>
                            <a:srgbClr val="247BA0"/>
                          </a:solidFill>
                          <a:effectLst/>
                          <a:latin typeface="Calibri" panose="020F0502020204030204" pitchFamily="34" charset="0"/>
                        </a:rPr>
                        <a:t>Jobos</a:t>
                      </a:r>
                      <a:r>
                        <a:rPr lang="en-US" sz="1000" b="0" i="0" u="none" strike="noStrike" dirty="0">
                          <a:solidFill>
                            <a:srgbClr val="247BA0"/>
                          </a:solidFill>
                          <a:effectLst/>
                          <a:latin typeface="Calibri" panose="020F0502020204030204" pitchFamily="34" charset="0"/>
                        </a:rPr>
                        <a:t> Bay Weather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9/5/2017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0.45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0.0238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19.7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510709020"/>
                  </a:ext>
                </a:extLst>
              </a:tr>
              <a:tr h="329648">
                <a:tc>
                  <a:txBody>
                    <a:bodyPr/>
                    <a:lstStyle/>
                    <a:p>
                      <a:pPr algn="ctr" fontAlgn="ctr"/>
                      <a:r>
                        <a:rPr lang="en-US" sz="1000" b="1" i="0" u="none" strike="noStrike" dirty="0" err="1">
                          <a:solidFill>
                            <a:srgbClr val="247BA0"/>
                          </a:solidFill>
                          <a:effectLst/>
                          <a:latin typeface="Calibri" panose="020F0502020204030204" pitchFamily="34" charset="0"/>
                        </a:rPr>
                        <a:t>Jobos</a:t>
                      </a:r>
                      <a:r>
                        <a:rPr lang="en-US" sz="1000" b="1" i="0" u="none" strike="noStrike" dirty="0">
                          <a:solidFill>
                            <a:srgbClr val="247BA0"/>
                          </a:solidFill>
                          <a:effectLst/>
                          <a:latin typeface="Calibri" panose="020F0502020204030204" pitchFamily="34" charset="0"/>
                        </a:rPr>
                        <a:t> Bay Weather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9/6/2017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1.01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0.0422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25.7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8.2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40518224"/>
                  </a:ext>
                </a:extLst>
              </a:tr>
              <a:tr h="329648">
                <a:tc>
                  <a:txBody>
                    <a:bodyPr/>
                    <a:lstStyle/>
                    <a:p>
                      <a:pPr algn="ctr" fontAlgn="ctr"/>
                      <a:r>
                        <a:rPr lang="en-US" sz="1000" b="0" i="0" u="none" strike="noStrike">
                          <a:solidFill>
                            <a:srgbClr val="247BA0"/>
                          </a:solidFill>
                          <a:effectLst/>
                          <a:latin typeface="Calibri" panose="020F0502020204030204" pitchFamily="34" charset="0"/>
                        </a:rPr>
                        <a:t>Jobos Bay Weather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9/7/2017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0.36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0.0151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25.7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14.7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785057674"/>
                  </a:ext>
                </a:extLst>
              </a:tr>
              <a:tr h="329648">
                <a:tc>
                  <a:txBody>
                    <a:bodyPr/>
                    <a:lstStyle/>
                    <a:p>
                      <a:pPr algn="ctr" fontAlgn="ctr"/>
                      <a:r>
                        <a:rPr lang="en-US" sz="1000" b="0" i="0" u="none" strike="noStrike">
                          <a:solidFill>
                            <a:srgbClr val="247BA0"/>
                          </a:solidFill>
                          <a:effectLst/>
                          <a:latin typeface="Calibri" panose="020F0502020204030204" pitchFamily="34" charset="0"/>
                        </a:rPr>
                        <a:t>Jobos Bay Weather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9/8/2017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0.0069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18.3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10.1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3079533"/>
                  </a:ext>
                </a:extLst>
              </a:tr>
              <a:tr h="329648">
                <a:tc>
                  <a:txBody>
                    <a:bodyPr/>
                    <a:lstStyle/>
                    <a:p>
                      <a:pPr algn="ctr" fontAlgn="ctr"/>
                      <a:r>
                        <a:rPr lang="en-US" sz="1000" b="0" i="0" u="none" strike="noStrike">
                          <a:solidFill>
                            <a:srgbClr val="247BA0"/>
                          </a:solidFill>
                          <a:effectLst/>
                          <a:latin typeface="Calibri" panose="020F0502020204030204" pitchFamily="34" charset="0"/>
                        </a:rPr>
                        <a:t>Jobos Bay Weather</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9/9/2017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0.0000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17.7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6.7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16113686"/>
                  </a:ext>
                </a:extLst>
              </a:tr>
            </a:tbl>
          </a:graphicData>
        </a:graphic>
      </p:graphicFrame>
      <p:sp>
        <p:nvSpPr>
          <p:cNvPr id="14" name="Rectangle 13"/>
          <p:cNvSpPr/>
          <p:nvPr/>
        </p:nvSpPr>
        <p:spPr>
          <a:xfrm>
            <a:off x="218173" y="8222987"/>
            <a:ext cx="5943552" cy="347472"/>
          </a:xfrm>
          <a:prstGeom prst="rect">
            <a:avLst/>
          </a:prstGeom>
          <a:solidFill>
            <a:srgbClr val="D9D9D9">
              <a:alpha val="25098"/>
            </a:srgbClr>
          </a:solidFill>
          <a:ln w="28575">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Rainfall measurements </a:t>
            </a:r>
            <a:r>
              <a:rPr dirty="0"/>
              <a:t>at the </a:t>
            </a:r>
            <a:r>
              <a:rPr dirty="0" err="1"/>
              <a:t>Jobos</a:t>
            </a:r>
            <a:r>
              <a:rPr dirty="0"/>
              <a:t> Bay weather station from Sep. 5 through Sep. 9.</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 readings </a:t>
            </a:r>
            <a:r>
              <a:rPr dirty="0"/>
              <a:t>at the </a:t>
            </a:r>
            <a:r>
              <a:rPr dirty="0" err="1"/>
              <a:t>Jobos</a:t>
            </a:r>
            <a:r>
              <a:rPr dirty="0"/>
              <a:t> Bay weather station from Sep. 4 through Sep. 16.</a:t>
            </a:r>
          </a:p>
        </p:txBody>
      </p:sp>
      <p:sp>
        <p:nvSpPr>
          <p:cNvPr id="6" name="txt_met_storm_desc"/>
          <p:cNvSpPr>
            <a:spLocks noGrp="1"/>
          </p:cNvSpPr>
          <p:nvPr>
            <p:ph type="body" sz="quarter" idx="16"/>
          </p:nvPr>
        </p:nvSpPr>
        <p:spPr>
          <a:xfrm>
            <a:off x="4021164" y="5005622"/>
            <a:ext cx="3749040" cy="5029200"/>
          </a:xfrm>
        </p:spPr>
        <p:txBody>
          <a:bodyPr/>
          <a:lstStyle/>
          <a:p>
            <a:r>
              <a:rPr lang="en-US" dirty="0" smtClean="0"/>
              <a:t>A total of </a:t>
            </a:r>
            <a:r>
              <a:rPr dirty="0" smtClean="0"/>
              <a:t>2 </a:t>
            </a:r>
            <a:r>
              <a:rPr dirty="0"/>
              <a:t>total </a:t>
            </a:r>
            <a:r>
              <a:rPr dirty="0" smtClean="0"/>
              <a:t>inches</a:t>
            </a:r>
            <a:r>
              <a:rPr lang="en-US" dirty="0" smtClean="0"/>
              <a:t> of</a:t>
            </a:r>
            <a:r>
              <a:rPr dirty="0" smtClean="0"/>
              <a:t> </a:t>
            </a:r>
            <a:r>
              <a:rPr lang="en-US" dirty="0" smtClean="0"/>
              <a:t>rainfall and a max wind speed of 25.7 mph were </a:t>
            </a:r>
            <a:r>
              <a:rPr dirty="0" smtClean="0"/>
              <a:t>recorded </a:t>
            </a:r>
            <a:r>
              <a:rPr dirty="0"/>
              <a:t>at the </a:t>
            </a:r>
            <a:r>
              <a:rPr dirty="0" err="1"/>
              <a:t>Jobos</a:t>
            </a:r>
            <a:r>
              <a:rPr dirty="0"/>
              <a:t> Bay weather station</a:t>
            </a:r>
            <a:r>
              <a:rPr dirty="0" smtClean="0"/>
              <a:t>. </a:t>
            </a:r>
            <a:r>
              <a:rPr dirty="0"/>
              <a:t>Even though Puerto Rico did not experience a direct hit from Irma, rainfall totals between 10 and 15 inches occurred over high elevations in the central portion of the island between Sep. 5 and Sep. 7. The highest wind speed reported in Puerto Rico was 55.2 mph with a gust of 73.6 mph at an NOS site at La </a:t>
            </a:r>
            <a:r>
              <a:rPr dirty="0" err="1"/>
              <a:t>Puntilla</a:t>
            </a:r>
            <a:r>
              <a:rPr dirty="0"/>
              <a:t> in San Juan Bay on Sep. 6. Maximum inundation levels of 1 to 2 </a:t>
            </a:r>
            <a:r>
              <a:rPr dirty="0" err="1"/>
              <a:t>ft</a:t>
            </a:r>
            <a:r>
              <a:rPr dirty="0"/>
              <a:t> above ground level occurred along the coast of Puerto Rico</a:t>
            </a:r>
            <a:r>
              <a:rPr dirty="0" smtClean="0"/>
              <a:t>.</a:t>
            </a:r>
            <a:endParaRPr lang="en-US" dirty="0" smtClean="0"/>
          </a:p>
          <a:p>
            <a:r>
              <a:rPr dirty="0"/>
              <a:t>
Although Irma’s eyewall passed to the north of Puerto Rico, tropical-storm-force winds and heavy rains caused widespread power outages and minor damage to homes and businesses. Weak structures on the island collapsed and numerous trees were uprooted. There was also a near-total loss of electricity and water supply for several days. Three indirect deaths occurred in Puerto Rico from Hurricane Irma. On the island of Culebra, there was also a near-total power and water loss. Many homes on the island were destroyed or suffered major damage, and widespread uprooted trees were reported.</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541842"/>
          </a:xfrm>
          <a:solidFill>
            <a:schemeClr val="bg1">
              <a:lumMod val="65000"/>
              <a:alpha val="49804"/>
            </a:schemeClr>
          </a:solidFill>
        </p:spPr>
        <p:txBody>
          <a:bodyPr/>
          <a:lstStyle/>
          <a:p>
            <a:r>
              <a:rPr/>
              <a:t>Irma brought rain, high winds, and storm surge flooding to Puerto Rico.</a:t>
            </a: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272" y="4369223"/>
            <a:ext cx="640081" cy="640081"/>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001" y="7425059"/>
            <a:ext cx="640081" cy="640081"/>
          </a:xfrm>
          <a:prstGeom prst="rect">
            <a:avLst/>
          </a:prstGeom>
        </p:spPr>
      </p:pic>
      <p:sp>
        <p:nvSpPr>
          <p:cNvPr id="14" name="TextBox 13">
            <a:extLst>
              <a:ext uri="{FF2B5EF4-FFF2-40B4-BE49-F238E27FC236}">
                <a16:creationId xmlns:a16="http://schemas.microsoft.com/office/drawing/2014/main" xmlns="" id="{2C0BE5E7-B474-49F4-8EC2-5171F768EA8A}"/>
              </a:ext>
            </a:extLst>
          </p:cNvPr>
          <p:cNvSpPr txBox="1"/>
          <p:nvPr/>
        </p:nvSpPr>
        <p:spPr>
          <a:xfrm>
            <a:off x="1983763" y="7468100"/>
            <a:ext cx="1677314" cy="553998"/>
          </a:xfrm>
          <a:prstGeom prst="rect">
            <a:avLst/>
          </a:prstGeom>
          <a:solidFill>
            <a:schemeClr val="bg1">
              <a:lumMod val="95000"/>
            </a:schemeClr>
          </a:solidFill>
        </p:spPr>
        <p:txBody>
          <a:bodyPr wrap="square" rtlCol="0">
            <a:spAutoFit/>
          </a:bodyPr>
          <a:lstStyle/>
          <a:p>
            <a:r>
              <a:rPr lang="en-US" sz="1000" b="1" dirty="0">
                <a:solidFill>
                  <a:srgbClr val="707070"/>
                </a:solidFill>
              </a:rPr>
              <a:t>Max wind speed recorded at the reserve was </a:t>
            </a:r>
            <a:r>
              <a:rPr lang="en-US" sz="1000" b="1" dirty="0" smtClean="0">
                <a:solidFill>
                  <a:srgbClr val="707070"/>
                </a:solidFill>
              </a:rPr>
              <a:t>25.7 </a:t>
            </a:r>
            <a:r>
              <a:rPr lang="en-US" sz="1000" b="1" dirty="0">
                <a:solidFill>
                  <a:srgbClr val="707070"/>
                </a:solidFill>
              </a:rPr>
              <a:t>mph on </a:t>
            </a:r>
            <a:r>
              <a:rPr lang="en-US" sz="1000" b="1" dirty="0" smtClean="0">
                <a:solidFill>
                  <a:srgbClr val="707070"/>
                </a:solidFill>
              </a:rPr>
              <a:t>Sep. 6 and Sep. 7. </a:t>
            </a:r>
            <a:endParaRPr lang="en-US" sz="1000" b="1" dirty="0">
              <a:solidFill>
                <a:srgbClr val="707070"/>
              </a:solidFill>
            </a:endParaRPr>
          </a:p>
        </p:txBody>
      </p:sp>
      <p:cxnSp>
        <p:nvCxnSpPr>
          <p:cNvPr id="15" name="Straight Arrow Connector 14">
            <a:extLst>
              <a:ext uri="{FF2B5EF4-FFF2-40B4-BE49-F238E27FC236}">
                <a16:creationId xmlns:a16="http://schemas.microsoft.com/office/drawing/2014/main" xmlns="" id="{A33B07C4-55CF-4015-BEA8-0A1D0CC20A06}"/>
              </a:ext>
            </a:extLst>
          </p:cNvPr>
          <p:cNvCxnSpPr>
            <a:cxnSpLocks/>
          </p:cNvCxnSpPr>
          <p:nvPr/>
        </p:nvCxnSpPr>
        <p:spPr>
          <a:xfrm flipH="1">
            <a:off x="1538326" y="7645491"/>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44DCB708-16C7-496E-B201-B4B5C9410A59}"/>
              </a:ext>
            </a:extLst>
          </p:cNvPr>
          <p:cNvSpPr txBox="1"/>
          <p:nvPr/>
        </p:nvSpPr>
        <p:spPr>
          <a:xfrm>
            <a:off x="1800225" y="4335321"/>
            <a:ext cx="1860852" cy="707886"/>
          </a:xfrm>
          <a:prstGeom prst="rect">
            <a:avLst/>
          </a:prstGeom>
          <a:solidFill>
            <a:schemeClr val="bg1">
              <a:lumMod val="95000"/>
            </a:schemeClr>
          </a:solidFill>
        </p:spPr>
        <p:txBody>
          <a:bodyPr wrap="square" rtlCol="0">
            <a:spAutoFit/>
          </a:bodyPr>
          <a:lstStyle/>
          <a:p>
            <a:r>
              <a:rPr lang="en-US" sz="1000" b="1" dirty="0">
                <a:solidFill>
                  <a:srgbClr val="707070"/>
                </a:solidFill>
              </a:rPr>
              <a:t>A total of </a:t>
            </a:r>
            <a:r>
              <a:rPr lang="en-US" sz="1000" b="1" dirty="0" smtClean="0">
                <a:solidFill>
                  <a:srgbClr val="707070"/>
                </a:solidFill>
              </a:rPr>
              <a:t>2 </a:t>
            </a:r>
            <a:r>
              <a:rPr lang="en-US" sz="1000" b="1" dirty="0">
                <a:solidFill>
                  <a:srgbClr val="707070"/>
                </a:solidFill>
              </a:rPr>
              <a:t>inches of rainfall fell in the reserve area over the course of </a:t>
            </a:r>
            <a:r>
              <a:rPr lang="en-US" sz="1000" b="1" dirty="0" smtClean="0">
                <a:solidFill>
                  <a:srgbClr val="707070"/>
                </a:solidFill>
              </a:rPr>
              <a:t>four days from the </a:t>
            </a:r>
            <a:r>
              <a:rPr lang="en-US" sz="1000" b="1" dirty="0">
                <a:solidFill>
                  <a:srgbClr val="707070"/>
                </a:solidFill>
              </a:rPr>
              <a:t>rain-producing Hurricane </a:t>
            </a:r>
            <a:r>
              <a:rPr lang="en-US" sz="1000" b="1" dirty="0" smtClean="0">
                <a:solidFill>
                  <a:srgbClr val="707070"/>
                </a:solidFill>
              </a:rPr>
              <a:t>Irma</a:t>
            </a:r>
            <a:endParaRPr lang="en-US" sz="1000" b="1" dirty="0">
              <a:solidFill>
                <a:srgbClr val="70707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Overall, there was not a strong water quality impact from Hurricane Irma. Salinity levels at Station 19 descreased slightly on Sep. 8 and then quickly returned to pre-storm levels by Sep. 10.</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Irma: 9/5/2017 - 9/9/2017</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Sep. 4 to Sep.16</a:t>
            </a:r>
          </a:p>
        </p:txBody>
      </p:sp>
      <p:sp>
        <p:nvSpPr>
          <p:cNvPr id="6" name="txt_wq_plot_ttl_2"/>
          <p:cNvSpPr>
            <a:spLocks noGrp="1"/>
          </p:cNvSpPr>
          <p:nvPr>
            <p:ph type="body" sz="quarter" idx="14" hasCustomPrompt="1"/>
          </p:nvPr>
        </p:nvSpPr>
        <p:spPr>
          <a:xfrm>
            <a:off x="3900142" y="3533495"/>
            <a:ext cx="3840480" cy="548640"/>
          </a:xfrm>
        </p:spPr>
        <p:txBody>
          <a:bodyPr/>
          <a:lstStyle/>
          <a:p>
            <a:r>
              <a:rP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Dissolved oxygen levels </a:t>
            </a:r>
            <a:r>
              <a:rPr dirty="0"/>
              <a:t>from </a:t>
            </a:r>
            <a:r>
              <a:rPr dirty="0" err="1"/>
              <a:t>from</a:t>
            </a:r>
            <a:r>
              <a:rPr dirty="0"/>
              <a:t> Sep. 4 to Sep.16</a:t>
            </a:r>
          </a:p>
        </p:txBody>
      </p:sp>
      <p:sp>
        <p:nvSpPr>
          <p:cNvPr id="8" name="txt_wq_ecosystem"/>
          <p:cNvSpPr>
            <a:spLocks noGrp="1"/>
          </p:cNvSpPr>
          <p:nvPr>
            <p:ph type="body" sz="quarter" idx="24"/>
          </p:nvPr>
        </p:nvSpPr>
        <p:spPr>
          <a:xfrm>
            <a:off x="0" y="6906271"/>
            <a:ext cx="3931920" cy="3017520"/>
          </a:xfrm>
        </p:spPr>
        <p:txBody>
          <a:bodyPr/>
          <a:lstStyle/>
          <a:p>
            <a:r>
              <a:rPr dirty="0"/>
              <a:t>Salinity and Dissolved Oxygen levels that were </a:t>
            </a:r>
            <a:r>
              <a:rPr lang="en-US" dirty="0" smtClean="0"/>
              <a:t/>
            </a:r>
            <a:br>
              <a:rPr lang="en-US" dirty="0" smtClean="0"/>
            </a:br>
            <a:r>
              <a:rPr dirty="0" smtClean="0"/>
              <a:t>recorded </a:t>
            </a:r>
            <a:r>
              <a:rPr dirty="0"/>
              <a:t>at the </a:t>
            </a:r>
            <a:r>
              <a:rPr dirty="0" err="1"/>
              <a:t>Jobos</a:t>
            </a:r>
            <a:r>
              <a:rPr dirty="0"/>
              <a:t> Bay NERR Station 19 show </a:t>
            </a:r>
            <a:r>
              <a:rPr lang="en-US" dirty="0" smtClean="0"/>
              <a:t/>
            </a:r>
            <a:br>
              <a:rPr lang="en-US" dirty="0" smtClean="0"/>
            </a:br>
            <a:r>
              <a:rPr dirty="0" smtClean="0"/>
              <a:t>initial </a:t>
            </a:r>
            <a:r>
              <a:rPr dirty="0"/>
              <a:t>and post-storm water quality in this area. </a:t>
            </a:r>
            <a:r>
              <a:rPr lang="en-US" dirty="0" smtClean="0"/>
              <a:t/>
            </a:r>
            <a:br>
              <a:rPr lang="en-US" dirty="0" smtClean="0"/>
            </a:br>
            <a:r>
              <a:rPr dirty="0" smtClean="0"/>
              <a:t>Overall</a:t>
            </a:r>
            <a:r>
              <a:rPr dirty="0"/>
              <a:t>, water quality does not appear to be significantly impacted at this location. Salinity levels </a:t>
            </a:r>
            <a:r>
              <a:rPr dirty="0" smtClean="0"/>
              <a:t>decreased </a:t>
            </a:r>
            <a:r>
              <a:rPr dirty="0"/>
              <a:t>slightly after the </a:t>
            </a:r>
            <a:r>
              <a:rPr dirty="0" err="1"/>
              <a:t>strom</a:t>
            </a:r>
            <a:r>
              <a:rPr dirty="0"/>
              <a:t> passed but quickly returned to pre-storm levels. Dissolved oxygen levels </a:t>
            </a:r>
            <a:r>
              <a:rPr dirty="0" smtClean="0"/>
              <a:t>decreased </a:t>
            </a:r>
            <a:r>
              <a:rPr dirty="0"/>
              <a:t>slightly from </a:t>
            </a:r>
            <a:r>
              <a:rPr dirty="0" smtClean="0"/>
              <a:t>Sep</a:t>
            </a:r>
            <a:r>
              <a:rPr dirty="0"/>
              <a:t>. 6 to Sep. 8 but then returned to pre-storm levels by Sep. 9. Dramatic changes in salinity and lower levels of oxygen can </a:t>
            </a:r>
            <a:r>
              <a:rPr lang="en-US" dirty="0" smtClean="0"/>
              <a:t/>
            </a:r>
            <a:br>
              <a:rPr lang="en-US" dirty="0" smtClean="0"/>
            </a:br>
            <a:r>
              <a:rPr dirty="0" smtClean="0"/>
              <a:t>cause </a:t>
            </a:r>
            <a:r>
              <a:rPr dirty="0"/>
              <a:t>stress to some aquatic organisms depending on the species and how long the levels deviate from what is normal. Water quality stresses </a:t>
            </a:r>
            <a:r>
              <a:rPr dirty="0" smtClean="0"/>
              <a:t>can </a:t>
            </a:r>
            <a:r>
              <a:rPr dirty="0"/>
              <a:t>impact survival and future populations. However, dramatic changes were not observed for Hurricane Irma.</a:t>
            </a:r>
          </a:p>
        </p:txBody>
      </p:sp>
      <p:sp>
        <p:nvSpPr>
          <p:cNvPr id="9" name="txt_highlight_2"/>
          <p:cNvSpPr>
            <a:spLocks noGrp="1"/>
          </p:cNvSpPr>
          <p:nvPr>
            <p:ph type="body" sz="quarter" idx="26"/>
          </p:nvPr>
        </p:nvSpPr>
        <p:spPr>
          <a:xfrm>
            <a:off x="4258282" y="9510430"/>
            <a:ext cx="3200400" cy="420624"/>
          </a:xfrm>
        </p:spPr>
        <p:txBody>
          <a:bodyPr/>
          <a:lstStyle/>
          <a:p>
            <a:r>
              <a:rPr dirty="0"/>
              <a:t>Every plant and animal species have habitat </a:t>
            </a:r>
            <a:r>
              <a:rPr lang="en-US" dirty="0" smtClean="0"/>
              <a:t/>
            </a:r>
            <a:br>
              <a:rPr lang="en-US" dirty="0" smtClean="0"/>
            </a:br>
            <a:r>
              <a:rPr dirty="0" smtClean="0"/>
              <a:t>preferences </a:t>
            </a:r>
            <a:r>
              <a:rPr dirty="0"/>
              <a:t>and requirements. Understanding these habitats is critical to understanding populations.</a:t>
            </a:r>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graphicFrame>
        <p:nvGraphicFramePr>
          <p:cNvPr id="13" name="Table 32">
            <a:extLst>
              <a:ext uri="{FF2B5EF4-FFF2-40B4-BE49-F238E27FC236}">
                <a16:creationId xmlns:a16="http://schemas.microsoft.com/office/drawing/2014/main" xmlns="" id="{1CE0B5FA-1F0D-42F4-A2C3-B8833D19B29B}"/>
              </a:ext>
            </a:extLst>
          </p:cNvPr>
          <p:cNvGraphicFramePr>
            <a:graphicFrameLocks noGrp="1"/>
          </p:cNvGraphicFramePr>
          <p:nvPr>
            <p:extLst>
              <p:ext uri="{D42A27DB-BD31-4B8C-83A1-F6EECF244321}">
                <p14:modId xmlns:p14="http://schemas.microsoft.com/office/powerpoint/2010/main" val="1977223023"/>
              </p:ext>
            </p:extLst>
          </p:nvPr>
        </p:nvGraphicFramePr>
        <p:xfrm>
          <a:off x="1630142" y="692599"/>
          <a:ext cx="6035040" cy="242316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xmlns="" val="886900834"/>
                    </a:ext>
                  </a:extLst>
                </a:gridCol>
                <a:gridCol w="735980">
                  <a:extLst>
                    <a:ext uri="{9D8B030D-6E8A-4147-A177-3AD203B41FA5}">
                      <a16:colId xmlns:a16="http://schemas.microsoft.com/office/drawing/2014/main" xmlns="" val="2866511701"/>
                    </a:ext>
                  </a:extLst>
                </a:gridCol>
                <a:gridCol w="809579">
                  <a:extLst>
                    <a:ext uri="{9D8B030D-6E8A-4147-A177-3AD203B41FA5}">
                      <a16:colId xmlns:a16="http://schemas.microsoft.com/office/drawing/2014/main" xmlns="" val="1258199888"/>
                    </a:ext>
                  </a:extLst>
                </a:gridCol>
                <a:gridCol w="809579">
                  <a:extLst>
                    <a:ext uri="{9D8B030D-6E8A-4147-A177-3AD203B41FA5}">
                      <a16:colId xmlns:a16="http://schemas.microsoft.com/office/drawing/2014/main" xmlns="" val="4185574784"/>
                    </a:ext>
                  </a:extLst>
                </a:gridCol>
                <a:gridCol w="827978">
                  <a:extLst>
                    <a:ext uri="{9D8B030D-6E8A-4147-A177-3AD203B41FA5}">
                      <a16:colId xmlns:a16="http://schemas.microsoft.com/office/drawing/2014/main" xmlns="" val="3524960884"/>
                    </a:ext>
                  </a:extLst>
                </a:gridCol>
                <a:gridCol w="827978">
                  <a:extLst>
                    <a:ext uri="{9D8B030D-6E8A-4147-A177-3AD203B41FA5}">
                      <a16:colId xmlns:a16="http://schemas.microsoft.com/office/drawing/2014/main" xmlns="" val="1048151436"/>
                    </a:ext>
                  </a:extLst>
                </a:gridCol>
                <a:gridCol w="827978">
                  <a:extLst>
                    <a:ext uri="{9D8B030D-6E8A-4147-A177-3AD203B41FA5}">
                      <a16:colId xmlns:a16="http://schemas.microsoft.com/office/drawing/2014/main" xmlns="" val="2934377722"/>
                    </a:ext>
                  </a:extLst>
                </a:gridCol>
              </a:tblGrid>
              <a:tr h="649980">
                <a:tc>
                  <a:txBody>
                    <a:bodyPr/>
                    <a:lstStyle/>
                    <a:p>
                      <a:pPr algn="ctr" fontAlgn="ctr"/>
                      <a:r>
                        <a:rPr lang="en-US" sz="1000" b="1" i="0" u="none" strike="noStrike" dirty="0">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Turbidity Maximum (NTU)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Salinity Minimum (psu)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Salinity Maximum (psu)</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Dissolved Oxygen Minimum (mg/L)</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Dissolved Oxygen Maximum (mg/L)</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xmlns="" val="3165179243"/>
                  </a:ext>
                </a:extLst>
              </a:tr>
              <a:tr h="354636">
                <a:tc>
                  <a:txBody>
                    <a:bodyPr/>
                    <a:lstStyle/>
                    <a:p>
                      <a:pPr algn="ctr" fontAlgn="ctr"/>
                      <a:r>
                        <a:rPr lang="en-US" sz="1000" b="0" i="0" u="none" strike="noStrike">
                          <a:solidFill>
                            <a:srgbClr val="247BA0"/>
                          </a:solidFill>
                          <a:effectLst/>
                          <a:latin typeface="Calibri" panose="020F0502020204030204" pitchFamily="34" charset="0"/>
                        </a:rPr>
                        <a:t>Station 19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9/6/2017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33.6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34.2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510709020"/>
                  </a:ext>
                </a:extLst>
              </a:tr>
              <a:tr h="354636">
                <a:tc>
                  <a:txBody>
                    <a:bodyPr/>
                    <a:lstStyle/>
                    <a:p>
                      <a:pPr algn="ctr" fontAlgn="ctr"/>
                      <a:r>
                        <a:rPr lang="en-US" sz="1000" b="0" i="0" u="none" strike="noStrike">
                          <a:solidFill>
                            <a:srgbClr val="247BA0"/>
                          </a:solidFill>
                          <a:effectLst/>
                          <a:latin typeface="Calibri" panose="020F0502020204030204" pitchFamily="34" charset="0"/>
                        </a:rPr>
                        <a:t>Station 19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9/7/2017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33.3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34.1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4.5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40518224"/>
                  </a:ext>
                </a:extLst>
              </a:tr>
              <a:tr h="354636">
                <a:tc>
                  <a:txBody>
                    <a:bodyPr/>
                    <a:lstStyle/>
                    <a:p>
                      <a:pPr algn="ctr" fontAlgn="ctr"/>
                      <a:r>
                        <a:rPr lang="en-US" sz="1000" b="0" i="0" u="none" strike="noStrike">
                          <a:solidFill>
                            <a:srgbClr val="247BA0"/>
                          </a:solidFill>
                          <a:effectLst/>
                          <a:latin typeface="Calibri" panose="020F0502020204030204" pitchFamily="34" charset="0"/>
                        </a:rPr>
                        <a:t>Station 19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9/8/2017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32.8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34.0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7.6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785057674"/>
                  </a:ext>
                </a:extLst>
              </a:tr>
              <a:tr h="354636">
                <a:tc>
                  <a:txBody>
                    <a:bodyPr/>
                    <a:lstStyle/>
                    <a:p>
                      <a:pPr algn="ctr" fontAlgn="ctr"/>
                      <a:r>
                        <a:rPr lang="en-US" sz="1000" b="0" i="0" u="none" strike="noStrike">
                          <a:solidFill>
                            <a:srgbClr val="247BA0"/>
                          </a:solidFill>
                          <a:effectLst/>
                          <a:latin typeface="Calibri" panose="020F0502020204030204" pitchFamily="34" charset="0"/>
                        </a:rPr>
                        <a:t>Station 19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9/9/2017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32.4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33.5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8.2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3079533"/>
                  </a:ext>
                </a:extLst>
              </a:tr>
              <a:tr h="354636">
                <a:tc>
                  <a:txBody>
                    <a:bodyPr/>
                    <a:lstStyle/>
                    <a:p>
                      <a:pPr algn="ctr" fontAlgn="ctr"/>
                      <a:r>
                        <a:rPr lang="en-US" sz="1000" b="0" i="0" u="none" strike="noStrike">
                          <a:solidFill>
                            <a:srgbClr val="247BA0"/>
                          </a:solidFill>
                          <a:effectLst/>
                          <a:latin typeface="Calibri" panose="020F0502020204030204" pitchFamily="34" charset="0"/>
                        </a:rPr>
                        <a:t>Station 19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9/10/2017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32.9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33.9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247BA0"/>
                          </a:solidFill>
                          <a:effectLst/>
                          <a:latin typeface="Calibri" panose="020F0502020204030204" pitchFamily="34" charset="0"/>
                        </a:rPr>
                        <a:t>5.0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247BA0"/>
                          </a:solidFill>
                          <a:effectLst/>
                          <a:latin typeface="Calibri" panose="020F0502020204030204" pitchFamily="34" charset="0"/>
                        </a:rPr>
                        <a:t>7.5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16113686"/>
                  </a:ext>
                </a:extLst>
              </a:tr>
            </a:tbl>
          </a:graphicData>
        </a:graphic>
      </p:graphicFrame>
      <p:sp>
        <p:nvSpPr>
          <p:cNvPr id="14" name="TextBox 15">
            <a:extLst>
              <a:ext uri="{FF2B5EF4-FFF2-40B4-BE49-F238E27FC236}">
                <a16:creationId xmlns:a16="http://schemas.microsoft.com/office/drawing/2014/main" xmlns:lc="http://schemas.openxmlformats.org/drawingml/2006/lockedCanvas" xmlns="" id="{B4ED6FFD-DF9B-4B96-A7FD-69E178B8BEF1}"/>
              </a:ext>
            </a:extLst>
          </p:cNvPr>
          <p:cNvSpPr txBox="1"/>
          <p:nvPr/>
        </p:nvSpPr>
        <p:spPr>
          <a:xfrm>
            <a:off x="2242185" y="5715953"/>
            <a:ext cx="1554480" cy="400110"/>
          </a:xfrm>
          <a:prstGeom prst="rect">
            <a:avLst/>
          </a:prstGeom>
          <a:solidFill>
            <a:srgbClr val="F2F2F2">
              <a:alpha val="50196"/>
            </a:srgbClr>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smtClean="0">
                <a:solidFill>
                  <a:srgbClr val="707070"/>
                </a:solidFill>
              </a:rPr>
              <a:t>Salinity decreased slightly </a:t>
            </a:r>
          </a:p>
          <a:p>
            <a:r>
              <a:rPr lang="en-US" sz="1000" b="1" dirty="0">
                <a:solidFill>
                  <a:srgbClr val="707070"/>
                </a:solidFill>
              </a:rPr>
              <a:t>f</a:t>
            </a:r>
            <a:r>
              <a:rPr lang="en-US" sz="1000" b="1" dirty="0" smtClean="0">
                <a:solidFill>
                  <a:srgbClr val="707070"/>
                </a:solidFill>
              </a:rPr>
              <a:t>ollowing the storm</a:t>
            </a:r>
            <a:endParaRPr lang="en-US" sz="1000" b="1" dirty="0">
              <a:solidFill>
                <a:srgbClr val="707070"/>
              </a:solidFill>
            </a:endParaRPr>
          </a:p>
        </p:txBody>
      </p:sp>
      <p:sp>
        <p:nvSpPr>
          <p:cNvPr id="16" name="TextBox 21">
            <a:extLst>
              <a:ext uri="{FF2B5EF4-FFF2-40B4-BE49-F238E27FC236}">
                <a16:creationId xmlns:a16="http://schemas.microsoft.com/office/drawing/2014/main" xmlns:lc="http://schemas.openxmlformats.org/drawingml/2006/lockedCanvas" xmlns="" id="{2C0BE5E7-B474-49F4-8EC2-5171F768EA8A}"/>
              </a:ext>
            </a:extLst>
          </p:cNvPr>
          <p:cNvSpPr txBox="1"/>
          <p:nvPr/>
        </p:nvSpPr>
        <p:spPr>
          <a:xfrm>
            <a:off x="4647662" y="4712485"/>
            <a:ext cx="2103120" cy="365760"/>
          </a:xfrm>
          <a:prstGeom prst="rect">
            <a:avLst/>
          </a:prstGeom>
          <a:solidFill>
            <a:srgbClr val="F2F2F2">
              <a:alpha val="74902"/>
            </a:srgbClr>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solidFill>
                  <a:schemeClr val="bg2">
                    <a:lumMod val="50000"/>
                  </a:schemeClr>
                </a:solidFill>
              </a:rPr>
              <a:t>Dissolved oxygen </a:t>
            </a:r>
            <a:r>
              <a:rPr lang="en-US" sz="1000" b="1" dirty="0" smtClean="0">
                <a:solidFill>
                  <a:schemeClr val="bg2">
                    <a:lumMod val="50000"/>
                  </a:schemeClr>
                </a:solidFill>
              </a:rPr>
              <a:t>levels </a:t>
            </a:r>
          </a:p>
          <a:p>
            <a:r>
              <a:rPr lang="en-US" sz="1000" b="1" dirty="0" smtClean="0">
                <a:solidFill>
                  <a:schemeClr val="bg2">
                    <a:lumMod val="50000"/>
                  </a:schemeClr>
                </a:solidFill>
              </a:rPr>
              <a:t>de</a:t>
            </a:r>
            <a:r>
              <a:rPr lang="en-US" sz="1000" b="1" dirty="0" smtClean="0">
                <a:solidFill>
                  <a:schemeClr val="bg2">
                    <a:lumMod val="50000"/>
                  </a:schemeClr>
                </a:solidFill>
              </a:rPr>
              <a:t>creased slightly during </a:t>
            </a:r>
            <a:r>
              <a:rPr lang="en-US" sz="1000" b="1" dirty="0">
                <a:solidFill>
                  <a:schemeClr val="bg2">
                    <a:lumMod val="50000"/>
                  </a:schemeClr>
                </a:solidFill>
              </a:rPr>
              <a:t>the storm</a:t>
            </a:r>
          </a:p>
        </p:txBody>
      </p:sp>
      <p:cxnSp>
        <p:nvCxnSpPr>
          <p:cNvPr id="17" name="Straight Arrow Connector 16">
            <a:extLst>
              <a:ext uri="{FF2B5EF4-FFF2-40B4-BE49-F238E27FC236}">
                <a16:creationId xmlns:a16="http://schemas.microsoft.com/office/drawing/2014/main" xmlns:lc="http://schemas.openxmlformats.org/drawingml/2006/lockedCanvas" xmlns="" id="{A33B07C4-55CF-4015-BEA8-0A1D0CC20A06}"/>
              </a:ext>
            </a:extLst>
          </p:cNvPr>
          <p:cNvCxnSpPr>
            <a:cxnSpLocks/>
          </p:cNvCxnSpPr>
          <p:nvPr/>
        </p:nvCxnSpPr>
        <p:spPr>
          <a:xfrm flipH="1">
            <a:off x="1920240" y="5859484"/>
            <a:ext cx="321945" cy="160822"/>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lc="http://schemas.openxmlformats.org/drawingml/2006/lockedCanvas" xmlns="" id="{A33B07C4-55CF-4015-BEA8-0A1D0CC20A06}"/>
              </a:ext>
            </a:extLst>
          </p:cNvPr>
          <p:cNvCxnSpPr>
            <a:cxnSpLocks/>
          </p:cNvCxnSpPr>
          <p:nvPr/>
        </p:nvCxnSpPr>
        <p:spPr>
          <a:xfrm rot="16200000" flipH="1">
            <a:off x="4984087" y="5286012"/>
            <a:ext cx="365760" cy="0"/>
          </a:xfrm>
          <a:prstGeom prst="straightConnector1">
            <a:avLst/>
          </a:prstGeom>
          <a:ln w="12700">
            <a:solidFill>
              <a:srgbClr val="7070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Angel Dieppa, Research and Monitoring Coordinator
e: adieppa.jbnerr@gmail.com
p: 787.999.2200</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u="sng" dirty="0">
                <a:solidFill>
                  <a:srgbClr val="AEBA41"/>
                </a:solidFill>
                <a:hlinkClick r:id="rId2"/>
              </a:rPr>
              <a:t>www.nerrsdata.org</a:t>
            </a:r>
            <a:r>
              <a:rPr dirty="0"/>
              <a:t> to view and download weather and water quality data from </a:t>
            </a:r>
            <a:r>
              <a:rPr dirty="0" err="1"/>
              <a:t>Jobos</a:t>
            </a:r>
            <a:r>
              <a:rPr dirty="0"/>
              <a:t> Bay NERR.</a:t>
            </a:r>
          </a:p>
        </p:txBody>
      </p:sp>
      <p:sp>
        <p:nvSpPr>
          <p:cNvPr id="4" name="txt_explore"/>
          <p:cNvSpPr>
            <a:spLocks noGrp="1"/>
          </p:cNvSpPr>
          <p:nvPr>
            <p:ph type="body" sz="quarter" idx="23"/>
          </p:nvPr>
        </p:nvSpPr>
        <p:spPr>
          <a:xfrm>
            <a:off x="273050" y="7684072"/>
            <a:ext cx="4389120" cy="914400"/>
          </a:xfrm>
        </p:spPr>
        <p:txBody>
          <a:bodyPr/>
          <a:lstStyle/>
          <a:p>
            <a:r>
              <a:rPr dirty="0"/>
              <a:t>Interested in learning more? Visit </a:t>
            </a:r>
            <a:r>
              <a:rPr b="1" u="sng" dirty="0">
                <a:solidFill>
                  <a:srgbClr val="AEBA41"/>
                </a:solidFill>
              </a:rPr>
              <a:t>https://www.drna.pr.gov/jbnerr/.</a:t>
            </a:r>
            <a:r>
              <a:rPr dirty="0"/>
              <a:t>
For video, news updates, online storm data and prediction visualization tools, check out our Storm Story Map at </a:t>
            </a:r>
            <a:r>
              <a:rPr lang="en-US" dirty="0" smtClean="0"/>
              <a:t/>
            </a:r>
            <a:br>
              <a:rPr lang="en-US" dirty="0" smtClean="0"/>
            </a:br>
            <a:r>
              <a:rPr b="1" u="sng" dirty="0" smtClean="0">
                <a:solidFill>
                  <a:srgbClr val="AEBA41"/>
                </a:solidFill>
              </a:rPr>
              <a:t>www.storm </a:t>
            </a:r>
            <a:r>
              <a:rPr b="1" u="sng" dirty="0">
                <a:solidFill>
                  <a:srgbClr val="AEBA41"/>
                </a:solidFill>
              </a:rPr>
              <a:t>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rPr dirty="0"/>
              <a:t>@</a:t>
            </a:r>
            <a:r>
              <a:rPr dirty="0" err="1"/>
              <a:t>drnapr</a:t>
            </a:r>
            <a:endParaRPr dirty="0"/>
          </a:p>
        </p:txBody>
      </p:sp>
      <p:pic>
        <p:nvPicPr>
          <p:cNvPr id="6" name="img_nerr_1"/>
          <p:cNvPicPr>
            <a:picLocks noGrp="1"/>
          </p:cNvPicPr>
          <p:nvPr>
            <p:ph type="pic" sz="quarter" idx="19"/>
          </p:nvPr>
        </p:nvPicPr>
        <p:blipFill>
          <a:blip r:embed="rId3"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4"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5"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6"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2734</TotalTime>
  <Words>919</Words>
  <Application>Microsoft Office PowerPoint</Application>
  <PresentationFormat>Custom</PresentationFormat>
  <Paragraphs>143</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Roboto Light</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ModelRun</cp:lastModifiedBy>
  <cp:revision>132</cp:revision>
  <dcterms:created xsi:type="dcterms:W3CDTF">2021-12-21T14:21:49Z</dcterms:created>
  <dcterms:modified xsi:type="dcterms:W3CDTF">2022-06-01T11:41:09Z</dcterms:modified>
</cp:coreProperties>
</file>